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33"/>
  </p:notesMasterIdLst>
  <p:sldIdLst>
    <p:sldId id="308" r:id="rId3"/>
    <p:sldId id="315" r:id="rId4"/>
    <p:sldId id="317" r:id="rId5"/>
    <p:sldId id="318" r:id="rId6"/>
    <p:sldId id="309" r:id="rId7"/>
    <p:sldId id="310" r:id="rId8"/>
    <p:sldId id="311" r:id="rId9"/>
    <p:sldId id="312" r:id="rId10"/>
    <p:sldId id="278" r:id="rId11"/>
    <p:sldId id="270" r:id="rId12"/>
    <p:sldId id="279" r:id="rId13"/>
    <p:sldId id="280" r:id="rId14"/>
    <p:sldId id="301" r:id="rId15"/>
    <p:sldId id="285" r:id="rId16"/>
    <p:sldId id="274" r:id="rId17"/>
    <p:sldId id="275" r:id="rId18"/>
    <p:sldId id="286" r:id="rId19"/>
    <p:sldId id="276" r:id="rId20"/>
    <p:sldId id="320" r:id="rId21"/>
    <p:sldId id="321" r:id="rId22"/>
    <p:sldId id="322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53429891420886"/>
          <c:y val="2.5065809517643148E-2"/>
          <c:w val="0.82464079221817188"/>
          <c:h val="0.929689576098126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Effect size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Sheet1!$C$2:$C$6</c:f>
                <c:numCache>
                  <c:formatCode>General</c:formatCode>
                  <c:ptCount val="5"/>
                  <c:pt idx="0">
                    <c:v>0.27200000000000002</c:v>
                  </c:pt>
                  <c:pt idx="1">
                    <c:v>0.68600000000000005</c:v>
                  </c:pt>
                  <c:pt idx="2">
                    <c:v>0.45700000000000002</c:v>
                  </c:pt>
                  <c:pt idx="3">
                    <c:v>0.441</c:v>
                  </c:pt>
                  <c:pt idx="4">
                    <c:v>0.55100000000000005</c:v>
                  </c:pt>
                </c:numCache>
              </c:numRef>
            </c:plus>
            <c:minus>
              <c:numRef>
                <c:f>Sheet1!$C$2:$C$6</c:f>
                <c:numCache>
                  <c:formatCode>General</c:formatCode>
                  <c:ptCount val="5"/>
                  <c:pt idx="0">
                    <c:v>0.27200000000000002</c:v>
                  </c:pt>
                  <c:pt idx="1">
                    <c:v>0.68600000000000005</c:v>
                  </c:pt>
                  <c:pt idx="2">
                    <c:v>0.45700000000000002</c:v>
                  </c:pt>
                  <c:pt idx="3">
                    <c:v>0.441</c:v>
                  </c:pt>
                  <c:pt idx="4">
                    <c:v>0.55100000000000005</c:v>
                  </c:pt>
                </c:numCache>
              </c:numRef>
            </c:minus>
            <c:spPr>
              <a:noFill/>
              <a:ln w="9525" cap="flat" cmpd="sng" algn="ctr">
                <a:solidFill>
                  <a:sysClr val="windowText" lastClr="000000"/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All</c:v>
                </c:pt>
                <c:pt idx="1">
                  <c:v>Birds</c:v>
                </c:pt>
                <c:pt idx="2">
                  <c:v>Predatory insects</c:v>
                </c:pt>
                <c:pt idx="4">
                  <c:v>Soil organisms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</c:v>
                </c:pt>
                <c:pt idx="1">
                  <c:v>0.70799999999999996</c:v>
                </c:pt>
                <c:pt idx="2">
                  <c:v>0.48599999999999999</c:v>
                </c:pt>
                <c:pt idx="3">
                  <c:v>-0.39800000000000002</c:v>
                </c:pt>
                <c:pt idx="4">
                  <c:v>1.022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4E-43FD-8614-56DD5D5A1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1862096"/>
        <c:axId val="661862656"/>
      </c:barChart>
      <c:catAx>
        <c:axId val="6618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1862656"/>
        <c:crosses val="autoZero"/>
        <c:auto val="1"/>
        <c:lblAlgn val="ctr"/>
        <c:lblOffset val="100"/>
        <c:noMultiLvlLbl val="0"/>
      </c:catAx>
      <c:valAx>
        <c:axId val="661862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j-lt"/>
                    <a:ea typeface="+mn-ea"/>
                    <a:cs typeface="Arial" panose="020B0604020202020204" pitchFamily="34" charset="0"/>
                  </a:defRPr>
                </a:pPr>
                <a:r>
                  <a:rPr lang="en-GB" sz="1800" dirty="0">
                    <a:latin typeface="+mj-lt"/>
                  </a:rPr>
                  <a:t>Effect</a:t>
                </a:r>
                <a:r>
                  <a:rPr lang="en-GB" sz="1800" baseline="0" dirty="0">
                    <a:latin typeface="+mj-lt"/>
                  </a:rPr>
                  <a:t> size</a:t>
                </a:r>
                <a:endParaRPr lang="en-GB" sz="1800" dirty="0">
                  <a:latin typeface="+mj-lt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186209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C54F-0FE7-4AFA-9A68-D9F911DBFF27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036C5-F59F-4C7A-A047-A4B8FD73A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in the UK we</a:t>
            </a:r>
            <a:r>
              <a:rPr lang="en-GB" baseline="0" dirty="0"/>
              <a:t> tend to think of species such as badgers. Foxes, hedgehogs. Also provides valuable habitat for a range of farmland bird species, wild flowering plants and trees and not to be forgotten, soil fauna and insects.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E7AA-5B34-E947-98E6-0962C02849B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0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0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09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CF586-2041-458E-9CBD-7268B3F01B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53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Ghana and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21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fundamental argument behind land-sparing is that we need more food.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In developing countries 40% </a:t>
            </a:r>
            <a:r>
              <a:rPr lang="en-US" sz="1200" b="0" dirty="0" err="1"/>
              <a:t>lossed</a:t>
            </a:r>
            <a:r>
              <a:rPr lang="en-US" sz="1200" b="0" dirty="0"/>
              <a:t> at post-harvest and processing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Industrialized countries 40% at retail and consumer level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CF586-2041-458E-9CBD-7268B3F01B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39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65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Abundance</a:t>
            </a:r>
            <a:r>
              <a:rPr lang="en-GB" baseline="0" dirty="0"/>
              <a:t> and richness of bees much higher in intercropped system.</a:t>
            </a:r>
          </a:p>
          <a:p>
            <a:r>
              <a:rPr lang="en-GB" baseline="0" dirty="0"/>
              <a:t>Led to enhanced fruit size in bell pepper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08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3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http://themasites.pbl.nl/tridion/en/themasites/hyde/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42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in the UK we</a:t>
            </a:r>
            <a:r>
              <a:rPr lang="en-GB" baseline="0" dirty="0"/>
              <a:t> tend to think of species such as badgers. Foxes, hedgehogs. Also provides valuable habitat for a range of farmland bird species, wild flowering plants and trees and not to be forgotten, soil fauna and insects.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E7AA-5B34-E947-98E6-0962C02849B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76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</a:t>
            </a:r>
            <a:r>
              <a:rPr lang="en-GB" baseline="0" dirty="0"/>
              <a:t> food </a:t>
            </a:r>
            <a:r>
              <a:rPr lang="en-GB" baseline="0" dirty="0" err="1"/>
              <a:t>comesfrom</a:t>
            </a:r>
            <a:r>
              <a:rPr lang="en-GB" baseline="0" dirty="0"/>
              <a:t> across the globe from an extremely varied number of agricultural systems, each supporting distinct </a:t>
            </a:r>
            <a:r>
              <a:rPr lang="en-GB" baseline="0" dirty="0" err="1"/>
              <a:t>andunique</a:t>
            </a:r>
            <a:r>
              <a:rPr lang="en-GB" baseline="0" dirty="0"/>
              <a:t> wildlife. Includes rare endemic flowering plants through to large charismatic species such as elephants in Bornean Palm oil plantation above.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E7AA-5B34-E947-98E6-0962C02849B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Humans</a:t>
            </a:r>
            <a:r>
              <a:rPr lang="en-GB" baseline="0" dirty="0"/>
              <a:t> farm species from a wide range of taxa, from </a:t>
            </a:r>
            <a:r>
              <a:rPr lang="en-GB" baseline="0" dirty="0" err="1"/>
              <a:t>plantsherbs</a:t>
            </a:r>
            <a:r>
              <a:rPr lang="en-GB" baseline="0" dirty="0"/>
              <a:t>, </a:t>
            </a:r>
            <a:r>
              <a:rPr lang="en-GB" baseline="0" dirty="0" err="1"/>
              <a:t>trestresstrees</a:t>
            </a:r>
            <a:r>
              <a:rPr lang="en-GB" baseline="0" dirty="0"/>
              <a:t>, gastropods, snails, oysters, fish (cod </a:t>
            </a:r>
            <a:r>
              <a:rPr lang="en-GB" baseline="0" dirty="0" err="1"/>
              <a:t>farmsfarms</a:t>
            </a:r>
            <a:r>
              <a:rPr lang="en-GB" baseline="0" dirty="0"/>
              <a:t>) through </a:t>
            </a:r>
            <a:r>
              <a:rPr lang="en-GB" baseline="0" dirty="0" err="1"/>
              <a:t>topultry</a:t>
            </a:r>
            <a:r>
              <a:rPr lang="en-GB" baseline="0" dirty="0"/>
              <a:t> and sheep and cattle. All contain genetic diversity that must be conserved, old breeds etc.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E7AA-5B34-E947-98E6-0962C02849B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5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in the UK we</a:t>
            </a:r>
            <a:r>
              <a:rPr lang="en-GB" baseline="0" dirty="0"/>
              <a:t> tend to think of species such as badgers. Foxes, hedgehogs. Also provides valuable habitat for a range of farmland bird species, wild flowering plants and trees and not to be forgotten, soil fauna and insects.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5E7AA-5B34-E947-98E6-0962C02849B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</a:t>
            </a:r>
            <a:r>
              <a:rPr lang="en-GB" baseline="0" dirty="0"/>
              <a:t> analysis of over 70 studies – biodiversity higher on organic versus conventional farms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49A99-D758-4154-9526-B16F853F81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7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video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9868DE-6126-4F2B-BC85-CC31548440B1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264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6450-A7D5-409C-BE2E-D2A6A2707EA8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7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75D-8BA8-4DC7-8B04-FD347BAA6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A9B51-DCD0-4936-9BE9-B37889E6D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F16B4-820F-41AB-AD65-4A061C0B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523F-953E-4E95-AF57-FABCFAD6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E0558-F7D3-4B2B-BD61-BD5D1110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6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AE15-0EF3-49F6-929F-9D007F12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EE890-2885-42A1-8709-A4F7DDB67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87DC1-1F00-4361-AF77-491AC2AB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D116-DB72-465C-ADED-B9B73A56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61F51-EC3D-482C-A561-D92F2AF3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9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CD35C-0BD2-4846-9874-09CD4DD62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62E04-2F94-4AD1-B4EC-7ED6C20A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F61B2-BA5E-4F35-863F-95E109F3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28EC6-E315-4B96-963C-99A77D58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5EF5B-4E3F-468C-9F32-B6DDAE4C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32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88EF5-5CE1-4F1D-8182-A818EC5E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CB8-0D42-4D05-B1FD-637D54E4EA25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D1C2D-226D-4AFC-A5D4-32B63A65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03B42-8E5C-42C0-B998-8F19B660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5FEAA-37FD-413A-A4B7-B5FA67D3D2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921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A395-A6BC-42BA-AD1D-9C9B9773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314A4-A1AA-4683-BD33-73F2CFE0D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16057-243B-4BEA-8F35-BA1793BA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CB8-0D42-4D05-B1FD-637D54E4EA25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D24CD-EE80-4FF5-B603-F8159FC7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C76E4-D648-4C63-AD4E-575BABC3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5FEAA-37FD-413A-A4B7-B5FA67D3D2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68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3791-B4EC-47DE-8A93-935C219FF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7C4F1-D909-42DB-9542-187972B06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25E2D-DD79-4722-BF81-0DB52036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6CB8-0D42-4D05-B1FD-637D54E4EA25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C8BE1-F03A-4A15-9991-B223EFE1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6390-A32D-4281-A5FA-215449D8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5FEAA-37FD-413A-A4B7-B5FA67D3D2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3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8A51-E9EA-492F-9161-9A554AC6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52CD-16D4-46DA-A229-A40C9897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86F2A-4C61-4627-A591-AFCB21FE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1D26-6AE9-4BAB-96F1-0509F893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5167F-E3F6-473F-BC1F-5CFCE347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45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8253-23F9-4171-87FE-5A64DF4C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56817-90AC-4364-9D26-93EF51F8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DFD4-D1A3-4259-9CBB-871D9FD4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43B7-1633-455C-B198-BB58840D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B0011-E648-4BBE-A7B2-11B45EB1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1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B9C9-8E37-4AD9-A824-9E1126D3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3701-693B-41BC-8752-4F8CBF612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F6DF6-7FFF-417E-BDA1-51F81AB46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F0C86-2B71-4C6E-A330-B6A529D5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0B4AE-13FF-4277-A5E5-BD8DD014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931B7-99A1-46F1-BF0B-AF0502C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6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CAD3-B382-4CDE-8BE6-AF016E97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3EE3C-4183-4A36-8B1E-DA5D2A4B5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AE8EF-9061-4768-9234-9DDF8F4D6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FB3AA-242C-43FF-9E7B-A8A081AFE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8A637-7E95-4D97-9261-2C5B197D6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C8FE8-9936-4DA3-8D86-E952CC61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A9F5B-DDEE-4C62-9E20-BD932CE3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247AC-0DBD-41F6-B219-D78976C6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97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BA11-253F-4281-8DCA-900D7E93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AC0DA9-6272-4F26-B8FC-B8C71593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70F32-F951-4C17-BBF9-8BE09A19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8B698-F7DD-40DE-B527-8CE4674E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94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1476B-3810-43DD-9B0C-ED33E901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1AB02-11A5-4735-BAD5-9487E47C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41546-D8F8-4105-83E3-A1FCAD75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4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90BA-6BE6-4401-B290-132BABF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D37F-C742-44E3-A6F2-A66750C0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A6C8D-951F-4542-8EE1-405457856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4A75-CC4D-40D3-9843-FC3B13C4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D883A-FDE4-4C3E-B058-8904E086B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21264-7A18-4EF1-8FE0-AAEE0C24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8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F0DD-59D5-4A2D-82B8-003E5A09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23709-5482-4DC0-A742-74DEA4C5F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FEA5B-7EB5-42D1-AB89-5EF714966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5BCA8-3CE9-44A4-8998-4164DDC7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CBDBC-7B0A-4BE5-BF6E-42DAF669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E58E-824E-44A8-A2EC-464137A3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64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EF73F-642A-451B-B224-FA55294D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F4889-59ED-4A93-8235-BFAF18031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A60C9-8B61-4E20-A0E5-92E45C3E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B9967-B23A-4B48-AED7-2CD4B32CF542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BE4B-AAE2-4CC7-9650-BA49A1DB9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E2C59-959F-4622-A92C-77A99A8A4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ED049-04F5-4E86-AF05-341D29D9BF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2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8470D-D611-4D32-938C-912338F9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3900C-D4C0-4036-9465-082F2E67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E31B8-A892-4765-A24D-3798864CE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6CB8-0D42-4D05-B1FD-637D54E4EA25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19E-3D48-45D3-A7C4-0B098CA4C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48DB0-1A0B-4ECD-A66F-F29B832F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5FEAA-37FD-413A-A4B7-B5FA67D3D2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4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microsoft.com/office/2007/relationships/hdphoto" Target="../media/hdphoto3.wdp"/><Relationship Id="rId4" Type="http://schemas.openxmlformats.org/officeDocument/2006/relationships/image" Target="../media/image39.jpeg"/><Relationship Id="rId9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groforestry?utm_campaign=profiletracking&amp;utm_medium=sssite&amp;utm_source=ssslideview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517" y="2475446"/>
            <a:ext cx="7772400" cy="1362075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Agriculture </a:t>
            </a:r>
            <a:r>
              <a:rPr lang="en-GB" sz="4800">
                <a:solidFill>
                  <a:schemeClr val="tx1"/>
                </a:solidFill>
              </a:rPr>
              <a:t>and biodiversity </a:t>
            </a:r>
            <a:endParaRPr lang="en-GB" sz="4800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380" y="220977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Week 2</a:t>
            </a:r>
          </a:p>
          <a:p>
            <a:r>
              <a:rPr lang="en-GB" sz="3200" dirty="0">
                <a:solidFill>
                  <a:schemeClr val="tx1"/>
                </a:solidFill>
              </a:rPr>
              <a:t>Sustainable Land Management </a:t>
            </a:r>
          </a:p>
        </p:txBody>
      </p:sp>
    </p:spTree>
    <p:extLst>
      <p:ext uri="{BB962C8B-B14F-4D97-AF65-F5344CB8AC3E}">
        <p14:creationId xmlns:p14="http://schemas.microsoft.com/office/powerpoint/2010/main" val="15146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63"/>
    </mc:Choice>
    <mc:Fallback xmlns="">
      <p:transition spd="slow" advClick="0" advTm="130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77" y="80772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Agricultural intensification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484785"/>
            <a:ext cx="8856984" cy="2419185"/>
          </a:xfrm>
        </p:spPr>
        <p:txBody>
          <a:bodyPr>
            <a:normAutofit/>
          </a:bodyPr>
          <a:lstStyle/>
          <a:p>
            <a:r>
              <a:rPr lang="en-GB" sz="2400" dirty="0"/>
              <a:t>Monocultures</a:t>
            </a:r>
          </a:p>
          <a:p>
            <a:r>
              <a:rPr lang="en-GB" sz="2400" dirty="0"/>
              <a:t>Loss of diversity leads to a loss of ecosystem processes.</a:t>
            </a:r>
          </a:p>
          <a:p>
            <a:r>
              <a:rPr lang="en-GB" sz="2400" dirty="0"/>
              <a:t>Regulating services no longer provided naturally.</a:t>
            </a:r>
          </a:p>
          <a:p>
            <a:pPr marL="0" indent="0">
              <a:buNone/>
            </a:pPr>
            <a:r>
              <a:rPr lang="en-GB" sz="2400" dirty="0"/>
              <a:t>=&gt; requires use of fertilisers, herbicides and pesticides. </a:t>
            </a:r>
          </a:p>
        </p:txBody>
      </p:sp>
      <p:pic>
        <p:nvPicPr>
          <p:cNvPr id="4098" name="Picture 2" descr="https://encrypted-tbn1.gstatic.com/images?q=tbn:ANd9GcSrRxs2qv0MaSKJByDjcuzpODsXGd0Vmk3HDKq0ZIA3mnF9jAw_8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38" y="4284603"/>
            <a:ext cx="5130227" cy="27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quietkinetic.files.wordpress.com/2013/08/shutterstock_104078411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284603"/>
            <a:ext cx="4211960" cy="270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1398085" y="3198321"/>
            <a:ext cx="9557421" cy="784099"/>
            <a:chOff x="1398085" y="3198321"/>
            <a:chExt cx="9557421" cy="784099"/>
          </a:xfrm>
        </p:grpSpPr>
        <p:sp>
          <p:nvSpPr>
            <p:cNvPr id="4" name="TextBox 3"/>
            <p:cNvSpPr txBox="1"/>
            <p:nvPr/>
          </p:nvSpPr>
          <p:spPr>
            <a:xfrm>
              <a:off x="1919536" y="3520755"/>
              <a:ext cx="9035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chemeClr val="accent2"/>
                  </a:solidFill>
                </a:rPr>
                <a:t>Depletes biodiversity and ecosystem service provision further</a:t>
              </a:r>
            </a:p>
          </p:txBody>
        </p:sp>
        <p:cxnSp>
          <p:nvCxnSpPr>
            <p:cNvPr id="6" name="Elbow Connector 5"/>
            <p:cNvCxnSpPr/>
            <p:nvPr/>
          </p:nvCxnSpPr>
          <p:spPr>
            <a:xfrm>
              <a:off x="9724066" y="3214026"/>
              <a:ext cx="658073" cy="613459"/>
            </a:xfrm>
            <a:prstGeom prst="bentConnector3">
              <a:avLst>
                <a:gd name="adj1" fmla="val 171362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 flipH="1">
              <a:off x="1398085" y="3198321"/>
              <a:ext cx="287506" cy="629164"/>
            </a:xfrm>
            <a:prstGeom prst="bentConnector4">
              <a:avLst>
                <a:gd name="adj1" fmla="val -216391"/>
                <a:gd name="adj2" fmla="val 101459"/>
              </a:avLst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52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8039"/>
    </mc:Choice>
    <mc:Fallback xmlns="">
      <p:transition spd="slow" advClick="0" advTm="268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303683" y="1340768"/>
            <a:ext cx="6387311" cy="4433120"/>
            <a:chOff x="2662177" y="1145895"/>
            <a:chExt cx="6784355" cy="503498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2662177" y="1145895"/>
            <a:ext cx="6412375" cy="50349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35392" y="2291787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All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8020" y="1782501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Birds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89235" y="2291787"/>
              <a:ext cx="1550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Predatory insects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63437" y="3899344"/>
              <a:ext cx="1550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Pests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61926" y="1505237"/>
              <a:ext cx="1550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Soil fauna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90756" y="3015436"/>
              <a:ext cx="1550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57557" y="3003861"/>
              <a:ext cx="1550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9253" y="3328481"/>
              <a:ext cx="1550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96199" y="2500593"/>
              <a:ext cx="1550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*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7192" y="6022093"/>
            <a:ext cx="12024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+mj-lt"/>
              </a:rPr>
              <a:t>Bengtsson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et al 2005. The effects of organic agriculture on biodiversity and abundance: a meta‐analysis.    </a:t>
            </a:r>
          </a:p>
          <a:p>
            <a:r>
              <a:rPr lang="en-US" i="1" dirty="0">
                <a:solidFill>
                  <a:srgbClr val="222222"/>
                </a:solidFill>
                <a:latin typeface="+mj-lt"/>
              </a:rPr>
              <a:t>Journal of Applied Ecology</a:t>
            </a:r>
            <a:endParaRPr lang="en-GB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0784" y="1580128"/>
            <a:ext cx="151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Higher in Organic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4846" y="4904038"/>
            <a:ext cx="211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Higher in Conventional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A4F14B0-3668-4FE4-A813-D2D79665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50" y="429687"/>
            <a:ext cx="11308491" cy="114300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chemeClr val="accent2"/>
                </a:solidFill>
                <a:cs typeface="Arial" pitchFamily="34" charset="0"/>
              </a:rPr>
              <a:t>Biodiversity in organic versus conventional farming systems </a:t>
            </a:r>
          </a:p>
        </p:txBody>
      </p:sp>
    </p:spTree>
    <p:extLst>
      <p:ext uri="{BB962C8B-B14F-4D97-AF65-F5344CB8AC3E}">
        <p14:creationId xmlns:p14="http://schemas.microsoft.com/office/powerpoint/2010/main" val="28389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989"/>
    </mc:Choice>
    <mc:Fallback xmlns="">
      <p:transition spd="slow" advClick="0" advTm="1209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707572" y="1905570"/>
            <a:ext cx="10776856" cy="6264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Pollination estimated to contribute </a:t>
            </a:r>
            <a:r>
              <a:rPr lang="en-GB" sz="2800" dirty="0"/>
              <a:t>€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153 billion to global agriculture! </a:t>
            </a:r>
            <a:r>
              <a:rPr lang="en-GB" alt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Gallai</a:t>
            </a:r>
            <a:r>
              <a:rPr lang="en-GB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 et al 2005</a:t>
            </a:r>
          </a:p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Insects contribute towards </a:t>
            </a:r>
            <a:r>
              <a:rPr lang="en-GB" sz="2800" dirty="0"/>
              <a:t>pollination of 46 global crop species </a:t>
            </a:r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many that we love such as fruits, coffee and chocolate</a:t>
            </a:r>
          </a:p>
          <a:p>
            <a:pPr eaLnBrk="1" hangingPunct="1"/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GB" altLang="en-US" sz="2800" dirty="0">
                <a:latin typeface="Tahoma" panose="020B0604030504040204" pitchFamily="34" charset="0"/>
              </a:rPr>
            </a:br>
            <a:endParaRPr lang="en-GB" altLang="en-US" sz="2800" dirty="0">
              <a:latin typeface="Tahoma" panose="020B0604030504040204" pitchFamily="34" charset="0"/>
            </a:endParaRPr>
          </a:p>
        </p:txBody>
      </p:sp>
      <p:pic>
        <p:nvPicPr>
          <p:cNvPr id="7170" name="Picture 2" descr="Image result for b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493" y="4196519"/>
            <a:ext cx="2665347" cy="265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0093" y="-251877"/>
            <a:ext cx="807524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b="1" cap="none" dirty="0">
                <a:solidFill>
                  <a:schemeClr val="accent2"/>
                </a:solidFill>
              </a:rPr>
              <a:t>Pollination services</a:t>
            </a:r>
          </a:p>
        </p:txBody>
      </p:sp>
      <p:pic>
        <p:nvPicPr>
          <p:cNvPr id="6" name="Picture 2" descr="Image result for coff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3" y="4879274"/>
            <a:ext cx="2934059" cy="195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hocol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075" y="4879274"/>
            <a:ext cx="2594495" cy="193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C88D0F-B695-4684-98CB-F1C2EB3E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010278"/>
            <a:ext cx="10084259" cy="968448"/>
          </a:xfrm>
        </p:spPr>
        <p:txBody>
          <a:bodyPr/>
          <a:lstStyle/>
          <a:p>
            <a:pPr algn="l"/>
            <a:r>
              <a:rPr lang="en-GB" sz="3200" dirty="0">
                <a:latin typeface="+mn-lt"/>
                <a:cs typeface="Arial" pitchFamily="34" charset="0"/>
              </a:rPr>
              <a:t>Can we put an economic value on these services?</a:t>
            </a:r>
          </a:p>
        </p:txBody>
      </p:sp>
    </p:spTree>
    <p:extLst>
      <p:ext uri="{BB962C8B-B14F-4D97-AF65-F5344CB8AC3E}">
        <p14:creationId xmlns:p14="http://schemas.microsoft.com/office/powerpoint/2010/main" val="32637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8122"/>
    </mc:Choice>
    <mc:Fallback xmlns="">
      <p:transition spd="slow" advClick="0" advTm="1281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lifornian almond honeybee lorr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4" b="14389"/>
          <a:stretch/>
        </p:blipFill>
        <p:spPr bwMode="auto">
          <a:xfrm>
            <a:off x="249359" y="3501524"/>
            <a:ext cx="4870280" cy="25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lifornian almond honeybee lor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5" y="185383"/>
            <a:ext cx="6916615" cy="45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2070" y="458581"/>
            <a:ext cx="4364858" cy="114300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chemeClr val="accent2"/>
                </a:solidFill>
                <a:cs typeface="Arial" pitchFamily="34" charset="0"/>
              </a:rPr>
              <a:t>Honeybee lorries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317974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5792"/>
    </mc:Choice>
    <mc:Fallback xmlns="">
      <p:transition spd="slow" advClick="0" advTm="1557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54" y="197768"/>
            <a:ext cx="9731360" cy="114300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chemeClr val="accent2"/>
                </a:solidFill>
                <a:cs typeface="Arial" pitchFamily="34" charset="0"/>
              </a:rPr>
              <a:t>Hand-pollinated pear orchards in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8A43-4D70-4F55-BB1E-4B30CA91B5A0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p:pic>
        <p:nvPicPr>
          <p:cNvPr id="1026" name="Picture 2" descr="Image result for china hand pollin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54" y="1786012"/>
            <a:ext cx="570245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ina hand pollin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58" y="1340768"/>
            <a:ext cx="3386095" cy="51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8385"/>
    </mc:Choice>
    <mc:Fallback xmlns="">
      <p:transition spd="slow" advClick="0" advTm="8838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 descr="Bumbleb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14" y="2406663"/>
            <a:ext cx="3730060" cy="22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://resonatingbodies.files.wordpress.com/2008/11/home-agapostemon_sericeus_fema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4F4F2"/>
              </a:clrFrom>
              <a:clrTo>
                <a:srgbClr val="F4F4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28" y="188444"/>
            <a:ext cx="3256072" cy="19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savenature.org/grabfile/526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26" y="1465590"/>
            <a:ext cx="2484864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www.rentokil.co.uk/blog/wp-content/uploads/2011/09/hoverfl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68" y="356206"/>
            <a:ext cx="2908995" cy="21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http://www.warrenphotographic.co.uk/photography/bigs/24796-Drone-fly-white-backgroun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4" t="-5597" r="1934" b="5224"/>
          <a:stretch/>
        </p:blipFill>
        <p:spPr bwMode="auto">
          <a:xfrm flipH="1">
            <a:off x="4495107" y="3841729"/>
            <a:ext cx="3535573" cy="26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diptera.info/forum/attachments/dsc_1267_1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E7E8E3"/>
              </a:clrFrom>
              <a:clrTo>
                <a:srgbClr val="E7E8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t="12142" r="4155" b="7943"/>
          <a:stretch/>
        </p:blipFill>
        <p:spPr bwMode="auto">
          <a:xfrm flipH="1">
            <a:off x="4250632" y="2282162"/>
            <a:ext cx="2774731" cy="142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hevintagewall.com/images/0713BRIC04.jpg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EAEAEC"/>
              </a:clrFrom>
              <a:clrTo>
                <a:srgbClr val="EA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8022" r="5312" b="7416"/>
          <a:stretch/>
        </p:blipFill>
        <p:spPr bwMode="auto">
          <a:xfrm>
            <a:off x="1038362" y="4189725"/>
            <a:ext cx="2563236" cy="23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1308" y="442022"/>
            <a:ext cx="591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Diversity is important….</a:t>
            </a:r>
          </a:p>
        </p:txBody>
      </p:sp>
    </p:spTree>
    <p:extLst>
      <p:ext uri="{BB962C8B-B14F-4D97-AF65-F5344CB8AC3E}">
        <p14:creationId xmlns:p14="http://schemas.microsoft.com/office/powerpoint/2010/main" val="16153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8762"/>
    </mc:Choice>
    <mc:Fallback xmlns="">
      <p:transition spd="slow" advClick="0" advTm="787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3107" y="1694576"/>
            <a:ext cx="9374566" cy="5107526"/>
            <a:chOff x="165449" y="836712"/>
            <a:chExt cx="9010707" cy="4331124"/>
          </a:xfrm>
        </p:grpSpPr>
        <p:pic>
          <p:nvPicPr>
            <p:cNvPr id="3074" name="Picture 2" descr="http://www.sciencemag.org/content/339/6127/1608/F2.larg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3" b="52231"/>
            <a:stretch/>
          </p:blipFill>
          <p:spPr bwMode="auto">
            <a:xfrm>
              <a:off x="396282" y="1052737"/>
              <a:ext cx="8747718" cy="3639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65449" y="836712"/>
              <a:ext cx="461665" cy="3024336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GB" dirty="0"/>
                <a:t>Effect of visitation on fruit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41849" y="4862394"/>
              <a:ext cx="3834307" cy="30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Garibaldi et al (2013) Nature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90953" y="452521"/>
            <a:ext cx="100351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800" b="1" dirty="0"/>
              <a:t>Wild Pollinators Enhance Fruit Set of Crops more than Honeybees</a:t>
            </a:r>
          </a:p>
        </p:txBody>
      </p:sp>
      <p:pic>
        <p:nvPicPr>
          <p:cNvPr id="7" name="Picture 14" descr="http://evanslab.org.uk/wp-content/uploads/2014/01/bee-with-pollen-241132730_st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864" y="1212263"/>
            <a:ext cx="16668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2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2160"/>
    </mc:Choice>
    <mc:Fallback xmlns="">
      <p:transition spd="slow" advClick="0" advTm="1221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071" y="337657"/>
            <a:ext cx="9876366" cy="13208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Agricultural intensification leads to pollinator declines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029" y="2103437"/>
            <a:ext cx="7869560" cy="45259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Monoculture means limited floral resources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Lack of diversity, seasonal shortages, nutritional gaps</a:t>
            </a:r>
          </a:p>
          <a:p>
            <a:pPr marL="0" indent="0">
              <a:buNone/>
            </a:pPr>
            <a:endParaRPr lang="en-GB" sz="1000" dirty="0">
              <a:solidFill>
                <a:schemeClr val="tx2"/>
              </a:solidFill>
            </a:endParaRPr>
          </a:p>
          <a:p>
            <a:r>
              <a:rPr lang="en-GB" sz="2800" dirty="0">
                <a:solidFill>
                  <a:schemeClr val="tx2"/>
                </a:solidFill>
              </a:rPr>
              <a:t>Loss of nesting sites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2"/>
                </a:solidFill>
              </a:rPr>
              <a:t>Solitary bees are often ground-nesting, requiring specific soil conditions</a:t>
            </a:r>
          </a:p>
          <a:p>
            <a:pPr marL="0" indent="0">
              <a:buNone/>
            </a:pPr>
            <a:endParaRPr lang="en-GB" sz="1000" dirty="0">
              <a:solidFill>
                <a:schemeClr val="tx2"/>
              </a:solidFill>
            </a:endParaRPr>
          </a:p>
          <a:p>
            <a:r>
              <a:rPr lang="en-GB" sz="2800" dirty="0">
                <a:solidFill>
                  <a:schemeClr val="tx2"/>
                </a:solidFill>
              </a:rPr>
              <a:t>Pesticides</a:t>
            </a:r>
          </a:p>
          <a:p>
            <a:pPr marL="0" indent="0">
              <a:buNone/>
            </a:pPr>
            <a:r>
              <a:rPr lang="en-GB" sz="2000" dirty="0" err="1">
                <a:solidFill>
                  <a:schemeClr val="tx2"/>
                </a:solidFill>
              </a:rPr>
              <a:t>Neonictinoids</a:t>
            </a:r>
            <a:r>
              <a:rPr lang="en-GB" sz="2000" dirty="0">
                <a:solidFill>
                  <a:schemeClr val="tx2"/>
                </a:solidFill>
              </a:rPr>
              <a:t> can impair learning and lead to reduced reproductive success in honeybees and bumblebees</a:t>
            </a:r>
          </a:p>
        </p:txBody>
      </p:sp>
      <p:pic>
        <p:nvPicPr>
          <p:cNvPr id="4098" name="Picture 2" descr="Image result for oil seed rape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4" y="2422209"/>
            <a:ext cx="3571126" cy="26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ee on yellow flow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4" y="0"/>
            <a:ext cx="3571126" cy="237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4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3071"/>
    </mc:Choice>
    <mc:Fallback xmlns="">
      <p:transition spd="slow" advClick="0" advTm="40307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4" t="9869" r="35455" b="9209"/>
          <a:stretch/>
        </p:blipFill>
        <p:spPr bwMode="auto">
          <a:xfrm>
            <a:off x="1866420" y="1265639"/>
            <a:ext cx="3637309" cy="559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12065" r="35763" b="28067"/>
          <a:stretch/>
        </p:blipFill>
        <p:spPr bwMode="auto">
          <a:xfrm>
            <a:off x="5349381" y="908720"/>
            <a:ext cx="3775574" cy="434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0401" y="83929"/>
            <a:ext cx="8820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2"/>
                </a:solidFill>
                <a:latin typeface="+mj-lt"/>
              </a:rPr>
              <a:t>Does intensification increase yields?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3110" y="5457943"/>
            <a:ext cx="39959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 in crops that require pollination….</a:t>
            </a:r>
          </a:p>
          <a:p>
            <a:r>
              <a:rPr lang="en-GB" dirty="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306" y="96971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Pollination</a:t>
            </a:r>
          </a:p>
          <a:p>
            <a:r>
              <a:rPr lang="en-GB" dirty="0"/>
              <a:t> dependence (%)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66003" y="903070"/>
            <a:ext cx="20882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Wind pollinated</a:t>
            </a:r>
          </a:p>
          <a:p>
            <a:r>
              <a:rPr lang="en-GB" b="1" dirty="0"/>
              <a:t> </a:t>
            </a:r>
            <a:r>
              <a:rPr lang="en-GB" dirty="0" err="1"/>
              <a:t>eg</a:t>
            </a:r>
            <a:r>
              <a:rPr lang="en-GB" dirty="0"/>
              <a:t>. wheat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5282" y="3138488"/>
            <a:ext cx="240647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Fully insect pollinated</a:t>
            </a:r>
          </a:p>
          <a:p>
            <a:r>
              <a:rPr lang="en-GB" b="1" dirty="0"/>
              <a:t> </a:t>
            </a:r>
            <a:r>
              <a:rPr lang="en-GB" dirty="0" err="1"/>
              <a:t>eg</a:t>
            </a:r>
            <a:r>
              <a:rPr lang="en-GB" dirty="0"/>
              <a:t>. apples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12979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Deguines</a:t>
            </a:r>
            <a:r>
              <a:rPr lang="en-GB" dirty="0"/>
              <a:t> et al, 2014)</a:t>
            </a:r>
          </a:p>
        </p:txBody>
      </p:sp>
    </p:spTree>
    <p:extLst>
      <p:ext uri="{BB962C8B-B14F-4D97-AF65-F5344CB8AC3E}">
        <p14:creationId xmlns:p14="http://schemas.microsoft.com/office/powerpoint/2010/main" val="16176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4360"/>
    </mc:Choice>
    <mc:Fallback xmlns="">
      <p:transition spd="slow" advClick="0" advTm="17436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C740-746A-44B3-B25B-F489E6427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64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can we reconcile the need for increased food production with biodiversity conservation?</a:t>
            </a:r>
          </a:p>
        </p:txBody>
      </p:sp>
    </p:spTree>
    <p:extLst>
      <p:ext uri="{BB962C8B-B14F-4D97-AF65-F5344CB8AC3E}">
        <p14:creationId xmlns:p14="http://schemas.microsoft.com/office/powerpoint/2010/main" val="33065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295"/>
    </mc:Choice>
    <mc:Fallback xmlns="">
      <p:transition spd="slow" advClick="0" advTm="1829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228" y="1771253"/>
            <a:ext cx="7772400" cy="1362075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Why is agriculture important?</a:t>
            </a:r>
          </a:p>
        </p:txBody>
      </p:sp>
    </p:spTree>
    <p:extLst>
      <p:ext uri="{BB962C8B-B14F-4D97-AF65-F5344CB8AC3E}">
        <p14:creationId xmlns:p14="http://schemas.microsoft.com/office/powerpoint/2010/main" val="24647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910"/>
    </mc:Choice>
    <mc:Fallback xmlns="">
      <p:transition spd="slow" advClick="0" advTm="3691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DCAF32-C0F5-4113-8F6B-BC822861A78C}"/>
              </a:ext>
            </a:extLst>
          </p:cNvPr>
          <p:cNvSpPr txBox="1">
            <a:spLocks/>
          </p:cNvSpPr>
          <p:nvPr/>
        </p:nvSpPr>
        <p:spPr>
          <a:xfrm>
            <a:off x="567463" y="293689"/>
            <a:ext cx="10778066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>
                <a:solidFill>
                  <a:schemeClr val="tx1"/>
                </a:solidFill>
              </a:rPr>
              <a:t>Landsparing</a:t>
            </a:r>
            <a:r>
              <a:rPr lang="en-GB" sz="3600" dirty="0">
                <a:solidFill>
                  <a:schemeClr val="tx1"/>
                </a:solidFill>
              </a:rPr>
              <a:t> versus </a:t>
            </a:r>
            <a:r>
              <a:rPr lang="en-GB" sz="3600" dirty="0" err="1">
                <a:solidFill>
                  <a:schemeClr val="tx1"/>
                </a:solidFill>
              </a:rPr>
              <a:t>landsharing</a:t>
            </a:r>
            <a:r>
              <a:rPr lang="en-GB" sz="3600" dirty="0">
                <a:solidFill>
                  <a:schemeClr val="tx1"/>
                </a:solidFill>
              </a:rPr>
              <a:t>?</a:t>
            </a:r>
          </a:p>
          <a:p>
            <a:endParaRPr lang="en-GB" sz="2800" dirty="0"/>
          </a:p>
          <a:p>
            <a:endParaRPr lang="en-GB" sz="2800" dirty="0"/>
          </a:p>
        </p:txBody>
      </p:sp>
      <p:pic>
        <p:nvPicPr>
          <p:cNvPr id="6" name="Picture 2" descr="Image result for landsparing">
            <a:extLst>
              <a:ext uri="{FF2B5EF4-FFF2-40B4-BE49-F238E27FC236}">
                <a16:creationId xmlns:a16="http://schemas.microsoft.com/office/drawing/2014/main" id="{0D636D95-C0B4-4BEC-88FE-21B1F6B56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r="58208"/>
          <a:stretch/>
        </p:blipFill>
        <p:spPr bwMode="auto">
          <a:xfrm>
            <a:off x="872454" y="2877375"/>
            <a:ext cx="2322549" cy="38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andsparing">
            <a:extLst>
              <a:ext uri="{FF2B5EF4-FFF2-40B4-BE49-F238E27FC236}">
                <a16:creationId xmlns:a16="http://schemas.microsoft.com/office/drawing/2014/main" id="{76BEB067-426E-47D6-A522-C6A7BBC7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4" r="15602"/>
          <a:stretch/>
        </p:blipFill>
        <p:spPr bwMode="auto">
          <a:xfrm>
            <a:off x="6398004" y="2877374"/>
            <a:ext cx="2348533" cy="38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BA0CE-1193-42B0-A5BC-B7969525E602}"/>
              </a:ext>
            </a:extLst>
          </p:cNvPr>
          <p:cNvSpPr txBox="1">
            <a:spLocks/>
          </p:cNvSpPr>
          <p:nvPr/>
        </p:nvSpPr>
        <p:spPr>
          <a:xfrm>
            <a:off x="6096000" y="1098289"/>
            <a:ext cx="5571881" cy="195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GB" sz="3200" b="1" dirty="0">
                <a:solidFill>
                  <a:schemeClr val="accent2"/>
                </a:solidFill>
              </a:rPr>
              <a:t>2) Land-sharing</a:t>
            </a:r>
          </a:p>
          <a:p>
            <a:r>
              <a:rPr lang="en-US" sz="2400" dirty="0">
                <a:solidFill>
                  <a:schemeClr val="tx2"/>
                </a:solidFill>
              </a:rPr>
              <a:t>Nature friendly farming 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Lower yields but lower biodiversity cost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993F26-5ABA-483F-8C00-FFFB8125A7D9}"/>
              </a:ext>
            </a:extLst>
          </p:cNvPr>
          <p:cNvSpPr txBox="1">
            <a:spLocks/>
          </p:cNvSpPr>
          <p:nvPr/>
        </p:nvSpPr>
        <p:spPr>
          <a:xfrm>
            <a:off x="604746" y="1098289"/>
            <a:ext cx="4445426" cy="2345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3200" b="1">
                <a:solidFill>
                  <a:schemeClr val="accent2"/>
                </a:solidFill>
              </a:rPr>
              <a:t>1) Land-sparing</a:t>
            </a:r>
          </a:p>
          <a:p>
            <a:r>
              <a:rPr lang="en-US" sz="2400">
                <a:solidFill>
                  <a:schemeClr val="tx2"/>
                </a:solidFill>
              </a:rPr>
              <a:t>high yield farming combined with complete protection of “spared” natural habitat</a:t>
            </a:r>
            <a:r>
              <a:rPr lang="en-US" sz="2400"/>
              <a:t> </a:t>
            </a:r>
          </a:p>
          <a:p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5926"/>
    </mc:Choice>
    <mc:Fallback xmlns="">
      <p:transition spd="slow" advClick="0" advTm="1159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A30D25-1894-4BDE-BF64-5C626DF5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08" t="27493" r="20973" b="53303"/>
          <a:stretch/>
        </p:blipFill>
        <p:spPr>
          <a:xfrm>
            <a:off x="1350292" y="1847905"/>
            <a:ext cx="6512830" cy="25327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CA07A-6452-428A-8E6D-B529D5201D18}"/>
              </a:ext>
            </a:extLst>
          </p:cNvPr>
          <p:cNvSpPr/>
          <p:nvPr/>
        </p:nvSpPr>
        <p:spPr>
          <a:xfrm>
            <a:off x="1280473" y="4755312"/>
            <a:ext cx="9459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Winners: </a:t>
            </a:r>
            <a:r>
              <a:rPr lang="en-US" sz="2400" dirty="0"/>
              <a:t>Species that increase in density in agricultural land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EA32F-E115-45B9-BA21-6930843424C3}"/>
              </a:ext>
            </a:extLst>
          </p:cNvPr>
          <p:cNvSpPr/>
          <p:nvPr/>
        </p:nvSpPr>
        <p:spPr>
          <a:xfrm>
            <a:off x="394404" y="6000750"/>
            <a:ext cx="8967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+mj-lt"/>
              </a:rPr>
              <a:t>Phalan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et al. 2011. Reconciling food production and biodiversity conservation: land sharing and land sparing compared. </a:t>
            </a:r>
            <a:r>
              <a:rPr lang="en-US" i="1" dirty="0">
                <a:solidFill>
                  <a:srgbClr val="222222"/>
                </a:solidFill>
                <a:latin typeface="+mj-lt"/>
              </a:rPr>
              <a:t>Science</a:t>
            </a:r>
            <a:endParaRPr lang="en-GB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F1DE5-D088-4D7E-90F0-96BB9EA0B27D}"/>
              </a:ext>
            </a:extLst>
          </p:cNvPr>
          <p:cNvSpPr/>
          <p:nvPr/>
        </p:nvSpPr>
        <p:spPr>
          <a:xfrm>
            <a:off x="514154" y="303832"/>
            <a:ext cx="748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j-lt"/>
              </a:rPr>
              <a:t>Winners and Losers</a:t>
            </a:r>
            <a:endParaRPr lang="en-GB" sz="40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69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8819"/>
    </mc:Choice>
    <mc:Fallback xmlns="">
      <p:transition spd="slow" advClick="0" advTm="15881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4444" y="3974913"/>
            <a:ext cx="576064" cy="49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45842-6832-47BE-8F15-9A674C261E89}"/>
              </a:ext>
            </a:extLst>
          </p:cNvPr>
          <p:cNvSpPr/>
          <p:nvPr/>
        </p:nvSpPr>
        <p:spPr>
          <a:xfrm>
            <a:off x="1335584" y="4777867"/>
            <a:ext cx="9459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Losers: </a:t>
            </a:r>
            <a:r>
              <a:rPr lang="en-US" sz="2400" dirty="0"/>
              <a:t>Species that decrease in density in agricultural land</a:t>
            </a: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CF305B-8CB6-4E4A-8052-9A180F559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51" t="26598" r="6330" b="54198"/>
          <a:stretch/>
        </p:blipFill>
        <p:spPr>
          <a:xfrm>
            <a:off x="1870745" y="1563183"/>
            <a:ext cx="6333688" cy="2613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AB1DE3-1F9E-4A29-B87B-817A130EC94A}"/>
              </a:ext>
            </a:extLst>
          </p:cNvPr>
          <p:cNvSpPr/>
          <p:nvPr/>
        </p:nvSpPr>
        <p:spPr>
          <a:xfrm>
            <a:off x="514154" y="303832"/>
            <a:ext cx="748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j-lt"/>
              </a:rPr>
              <a:t>Winners and Losers</a:t>
            </a:r>
            <a:endParaRPr lang="en-GB" sz="4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17F97-EE41-4254-A907-845CE16DE0F8}"/>
              </a:ext>
            </a:extLst>
          </p:cNvPr>
          <p:cNvSpPr/>
          <p:nvPr/>
        </p:nvSpPr>
        <p:spPr>
          <a:xfrm>
            <a:off x="394404" y="6000750"/>
            <a:ext cx="10400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+mj-lt"/>
              </a:rPr>
              <a:t>Phalan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et al. 2011. Reconciling food production and biodiversity conservation: land sharing and land sparing compared. </a:t>
            </a:r>
            <a:r>
              <a:rPr lang="en-US" i="1" dirty="0">
                <a:solidFill>
                  <a:srgbClr val="222222"/>
                </a:solidFill>
                <a:latin typeface="+mj-lt"/>
              </a:rPr>
              <a:t>Science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95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8595"/>
    </mc:Choice>
    <mc:Fallback xmlns="">
      <p:transition spd="slow" advClick="0" advTm="12859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95001-75D7-489D-88FE-E93C967E831A}"/>
              </a:ext>
            </a:extLst>
          </p:cNvPr>
          <p:cNvSpPr txBox="1">
            <a:spLocks/>
          </p:cNvSpPr>
          <p:nvPr/>
        </p:nvSpPr>
        <p:spPr>
          <a:xfrm>
            <a:off x="4586843" y="1621581"/>
            <a:ext cx="7632848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tx2"/>
                </a:solidFill>
              </a:rPr>
              <a:t>But the debate continues….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1100" dirty="0"/>
          </a:p>
          <a:p>
            <a:endParaRPr lang="en-GB" sz="1100" dirty="0"/>
          </a:p>
          <a:p>
            <a:pPr marL="0" indent="0" algn="ctr">
              <a:buNone/>
            </a:pPr>
            <a:endParaRPr lang="en-GB" sz="2400" dirty="0"/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C70CED-42A0-4916-8AF3-0DCBF8F8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359889"/>
            <a:ext cx="11328400" cy="18924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/>
              <a:t>Phalan</a:t>
            </a:r>
            <a:r>
              <a:rPr lang="en-US" sz="2800" dirty="0"/>
              <a:t> et al (2011) conclude that solution is to “substantially increase yields while simultaneously sparing and restoring natural habitat”</a:t>
            </a:r>
          </a:p>
          <a:p>
            <a:endParaRPr lang="en-US" sz="2400" dirty="0"/>
          </a:p>
        </p:txBody>
      </p:sp>
      <p:pic>
        <p:nvPicPr>
          <p:cNvPr id="10" name="Picture 2" descr="Image result for deforestation agriculture">
            <a:extLst>
              <a:ext uri="{FF2B5EF4-FFF2-40B4-BE49-F238E27FC236}">
                <a16:creationId xmlns:a16="http://schemas.microsoft.com/office/drawing/2014/main" id="{4ABB6264-4921-4612-A50B-C4875FFF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780053"/>
            <a:ext cx="547687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D3C3E4-2972-47E4-B9E5-0811584BBD37}"/>
              </a:ext>
            </a:extLst>
          </p:cNvPr>
          <p:cNvSpPr txBox="1">
            <a:spLocks/>
          </p:cNvSpPr>
          <p:nvPr/>
        </p:nvSpPr>
        <p:spPr>
          <a:xfrm>
            <a:off x="5449814" y="2620117"/>
            <a:ext cx="7632848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>
                <a:solidFill>
                  <a:schemeClr val="accent2"/>
                </a:solidFill>
              </a:rPr>
              <a:t>Sparing         vs.          Sharing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1200" dirty="0"/>
          </a:p>
          <a:p>
            <a:endParaRPr lang="en-GB" sz="1200" dirty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pic>
        <p:nvPicPr>
          <p:cNvPr id="12" name="Picture 2" descr="Image result for boxer fighter clipart">
            <a:extLst>
              <a:ext uri="{FF2B5EF4-FFF2-40B4-BE49-F238E27FC236}">
                <a16:creationId xmlns:a16="http://schemas.microsoft.com/office/drawing/2014/main" id="{3424DF99-494D-4F69-A9DE-9E06DBC8C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7"/>
          <a:stretch/>
        </p:blipFill>
        <p:spPr bwMode="auto">
          <a:xfrm flipH="1">
            <a:off x="7035115" y="3547700"/>
            <a:ext cx="1368152" cy="128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B8EE44-6EB7-454B-A04A-3FEE76536359}"/>
              </a:ext>
            </a:extLst>
          </p:cNvPr>
          <p:cNvSpPr txBox="1">
            <a:spLocks/>
          </p:cNvSpPr>
          <p:nvPr/>
        </p:nvSpPr>
        <p:spPr>
          <a:xfrm>
            <a:off x="-222235" y="5880773"/>
            <a:ext cx="11074400" cy="830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>
                <a:solidFill>
                  <a:schemeClr val="accent2"/>
                </a:solidFill>
              </a:rPr>
              <a:t>What are the arguments in favour of land-sharing?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1200" dirty="0"/>
          </a:p>
          <a:p>
            <a:endParaRPr lang="en-GB" sz="1200" dirty="0"/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/>
          </a:p>
        </p:txBody>
      </p:sp>
      <p:pic>
        <p:nvPicPr>
          <p:cNvPr id="14" name="Picture 2" descr="Image result for boxer fighter clipart">
            <a:extLst>
              <a:ext uri="{FF2B5EF4-FFF2-40B4-BE49-F238E27FC236}">
                <a16:creationId xmlns:a16="http://schemas.microsoft.com/office/drawing/2014/main" id="{40C26870-F864-463C-928C-8FAC80247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7"/>
          <a:stretch/>
        </p:blipFill>
        <p:spPr bwMode="auto">
          <a:xfrm>
            <a:off x="10063718" y="3514004"/>
            <a:ext cx="1440160" cy="134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663"/>
    </mc:Choice>
    <mc:Fallback xmlns="">
      <p:transition spd="slow" advClick="0" advTm="7766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04C9825-F262-4168-9DEE-C931E0BB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20" y="127779"/>
            <a:ext cx="7704856" cy="1132599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accent2"/>
                </a:solidFill>
              </a:rPr>
              <a:t>Do we need more food?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D09D82-D696-4833-9B39-F8B463675F0F}"/>
              </a:ext>
            </a:extLst>
          </p:cNvPr>
          <p:cNvSpPr txBox="1">
            <a:spLocks/>
          </p:cNvSpPr>
          <p:nvPr/>
        </p:nvSpPr>
        <p:spPr>
          <a:xfrm>
            <a:off x="925299" y="1321933"/>
            <a:ext cx="9417248" cy="437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Food is not distributed evenly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Global food production is currently sufficient, but not available to the hungry (&gt;2 billion malnourished)</a:t>
            </a:r>
          </a:p>
          <a:p>
            <a:endParaRPr lang="en-US" sz="1200"/>
          </a:p>
          <a:p>
            <a:r>
              <a:rPr lang="en-US"/>
              <a:t>Food usage is extremely inefficient 	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One third is wasted and one third fed to livestock 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Perhaps focus should be on waste reduction and altering diets?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A6B964-F234-4318-B944-3A2F9E883940}"/>
              </a:ext>
            </a:extLst>
          </p:cNvPr>
          <p:cNvSpPr/>
          <p:nvPr/>
        </p:nvSpPr>
        <p:spPr>
          <a:xfrm>
            <a:off x="556320" y="6211669"/>
            <a:ext cx="8806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Tscharntke </a:t>
            </a:r>
            <a:r>
              <a:rPr lang="en-GB" sz="2000"/>
              <a:t>et al (2012) </a:t>
            </a:r>
            <a:endParaRPr lang="en-US" sz="200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057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7907"/>
    </mc:Choice>
    <mc:Fallback xmlns="">
      <p:transition spd="slow" advClick="0" advTm="18790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82C79E8-A0D6-4573-B938-DE25ECE1D9CB}"/>
              </a:ext>
            </a:extLst>
          </p:cNvPr>
          <p:cNvSpPr txBox="1">
            <a:spLocks/>
          </p:cNvSpPr>
          <p:nvPr/>
        </p:nvSpPr>
        <p:spPr>
          <a:xfrm>
            <a:off x="533399" y="828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accent2"/>
                </a:solidFill>
              </a:rPr>
              <a:t>Does intensification lead to land sparing?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51373C-0F62-40DA-93C0-2793E057C71E}"/>
              </a:ext>
            </a:extLst>
          </p:cNvPr>
          <p:cNvSpPr txBox="1">
            <a:spLocks/>
          </p:cNvSpPr>
          <p:nvPr/>
        </p:nvSpPr>
        <p:spPr>
          <a:xfrm>
            <a:off x="753106" y="1620819"/>
            <a:ext cx="9812866" cy="4201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Rudel</a:t>
            </a:r>
            <a:r>
              <a:rPr lang="en-US" sz="2400" dirty="0"/>
              <a:t> et al. (2009) </a:t>
            </a:r>
            <a:r>
              <a:rPr lang="en-US" sz="2400" dirty="0" err="1"/>
              <a:t>analysed</a:t>
            </a:r>
            <a:r>
              <a:rPr lang="en-US" sz="2400" dirty="0"/>
              <a:t> FAO data from 161 countries over 25-year period for 10 commodities: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/>
          </a:p>
          <a:p>
            <a:r>
              <a:rPr lang="en-US" sz="2400" dirty="0"/>
              <a:t>Countries achieving yield gains tend to </a:t>
            </a:r>
            <a:r>
              <a:rPr lang="en-US" sz="2400" b="1" dirty="0"/>
              <a:t>expand </a:t>
            </a:r>
            <a:r>
              <a:rPr lang="en-US" sz="2400" dirty="0"/>
              <a:t>their agricultural footprints.</a:t>
            </a:r>
          </a:p>
          <a:p>
            <a:r>
              <a:rPr lang="en-US" sz="2400" dirty="0"/>
              <a:t>Ensuring land-sparing following agricultural intensification will require policy change.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1B50AE-67E1-44DB-8601-BF758858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90" y="4001031"/>
            <a:ext cx="3480619" cy="23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992"/>
    </mc:Choice>
    <mc:Fallback xmlns="">
      <p:transition spd="slow" advClick="0" advTm="10599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0E1BD07-32D2-44D4-BE32-599ED2DC9142}"/>
              </a:ext>
            </a:extLst>
          </p:cNvPr>
          <p:cNvSpPr txBox="1">
            <a:spLocks/>
          </p:cNvSpPr>
          <p:nvPr/>
        </p:nvSpPr>
        <p:spPr>
          <a:xfrm>
            <a:off x="505520" y="187145"/>
            <a:ext cx="9400480" cy="119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accent2"/>
                </a:solidFill>
              </a:rPr>
              <a:t>Ecosystem services in the wider landscape</a:t>
            </a:r>
          </a:p>
        </p:txBody>
      </p:sp>
      <p:pic>
        <p:nvPicPr>
          <p:cNvPr id="23" name="Picture 2" descr="Image result for bee">
            <a:extLst>
              <a:ext uri="{FF2B5EF4-FFF2-40B4-BE49-F238E27FC236}">
                <a16:creationId xmlns:a16="http://schemas.microsoft.com/office/drawing/2014/main" id="{D376FF31-664E-4FAA-A398-3970046E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203" y="472232"/>
            <a:ext cx="1332897" cy="101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D7BBA23-806F-4D06-9F66-A79FD6922BBC}"/>
              </a:ext>
            </a:extLst>
          </p:cNvPr>
          <p:cNvSpPr txBox="1">
            <a:spLocks/>
          </p:cNvSpPr>
          <p:nvPr/>
        </p:nvSpPr>
        <p:spPr>
          <a:xfrm>
            <a:off x="696686" y="1289348"/>
            <a:ext cx="9812866" cy="321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000" dirty="0"/>
          </a:p>
          <a:p>
            <a:r>
              <a:rPr lang="en-GB" sz="2400" dirty="0"/>
              <a:t>Agricultural intensification degrades biodiversity and ecosystems services</a:t>
            </a:r>
          </a:p>
          <a:p>
            <a:r>
              <a:rPr lang="en-US" sz="2400" dirty="0"/>
              <a:t>Land-sharing may not maximize species conservation, but it can maintain ecosystem services across wider landscape (connectivity)</a:t>
            </a:r>
          </a:p>
          <a:p>
            <a:r>
              <a:rPr lang="en-US" sz="2400" dirty="0"/>
              <a:t>In order to maintain ecosystem services we need to conserve biodiversity on multiple spatial scales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5" name="Picture 2" descr="Image result for landscape connectivity">
            <a:extLst>
              <a:ext uri="{FF2B5EF4-FFF2-40B4-BE49-F238E27FC236}">
                <a16:creationId xmlns:a16="http://schemas.microsoft.com/office/drawing/2014/main" id="{C650CCB9-D9B1-49AC-851C-A611269D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91" y="4100040"/>
            <a:ext cx="4824018" cy="261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beetle">
            <a:extLst>
              <a:ext uri="{FF2B5EF4-FFF2-40B4-BE49-F238E27FC236}">
                <a16:creationId xmlns:a16="http://schemas.microsoft.com/office/drawing/2014/main" id="{EAF6AA0E-950C-484E-91EE-ED4755AE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93911" y="5322004"/>
            <a:ext cx="1392089" cy="9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9003"/>
    </mc:Choice>
    <mc:Fallback xmlns="">
      <p:transition spd="slow" advClick="0" advTm="11900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result for coffee sun shade yield">
            <a:extLst>
              <a:ext uri="{FF2B5EF4-FFF2-40B4-BE49-F238E27FC236}">
                <a16:creationId xmlns:a16="http://schemas.microsoft.com/office/drawing/2014/main" id="{DBB9BDB9-4557-406C-A083-8023540C9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6" b="17143"/>
          <a:stretch/>
        </p:blipFill>
        <p:spPr bwMode="auto">
          <a:xfrm>
            <a:off x="3374848" y="855466"/>
            <a:ext cx="9595159" cy="418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D50356-1AA1-47C0-B181-7B572AC8BA86}"/>
              </a:ext>
            </a:extLst>
          </p:cNvPr>
          <p:cNvSpPr/>
          <p:nvPr/>
        </p:nvSpPr>
        <p:spPr>
          <a:xfrm>
            <a:off x="5683959" y="5232233"/>
            <a:ext cx="375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8ED2"/>
                </a:solidFill>
                <a:latin typeface="Helvetica Neue"/>
                <a:hlinkClick r:id="rId3" tooltip="agroforestry"/>
              </a:rPr>
              <a:t>World Agroforestry Centre (ICRAF)</a:t>
            </a:r>
            <a:endParaRPr lang="en-GB" dirty="0"/>
          </a:p>
        </p:txBody>
      </p:sp>
      <p:pic>
        <p:nvPicPr>
          <p:cNvPr id="16" name="Picture 2" descr="Image result for agroforestry coffee">
            <a:extLst>
              <a:ext uri="{FF2B5EF4-FFF2-40B4-BE49-F238E27FC236}">
                <a16:creationId xmlns:a16="http://schemas.microsoft.com/office/drawing/2014/main" id="{0CABDACB-1969-48EC-9EF8-A7E9AEEB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639"/>
            <a:ext cx="4546944" cy="34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B14F19-EEF2-45F1-B27F-F197D7AA2DA6}"/>
              </a:ext>
            </a:extLst>
          </p:cNvPr>
          <p:cNvSpPr/>
          <p:nvPr/>
        </p:nvSpPr>
        <p:spPr>
          <a:xfrm>
            <a:off x="231648" y="5447191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Agroforestry and diverse cropping systems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983C61-45D8-4C0A-B0D7-D22E71AFE2B0}"/>
              </a:ext>
            </a:extLst>
          </p:cNvPr>
          <p:cNvSpPr txBox="1">
            <a:spLocks/>
          </p:cNvSpPr>
          <p:nvPr/>
        </p:nvSpPr>
        <p:spPr>
          <a:xfrm>
            <a:off x="442623" y="292696"/>
            <a:ext cx="940048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>
                <a:solidFill>
                  <a:schemeClr val="accent2"/>
                </a:solidFill>
              </a:rPr>
              <a:t>Is there a way to boost yields whilst maintaining ecosystem services?</a:t>
            </a:r>
          </a:p>
        </p:txBody>
      </p:sp>
    </p:spTree>
    <p:extLst>
      <p:ext uri="{BB962C8B-B14F-4D97-AF65-F5344CB8AC3E}">
        <p14:creationId xmlns:p14="http://schemas.microsoft.com/office/powerpoint/2010/main" val="11885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3182"/>
    </mc:Choice>
    <mc:Fallback xmlns="">
      <p:transition spd="slow" advClick="0" advTm="11318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-content.springer.com/image/art%3A10.1007%2Fs10841-015-9768-3/MediaObjects/10841_2015_9768_Fig1_HTML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30"/>
          <a:stretch/>
        </p:blipFill>
        <p:spPr bwMode="auto">
          <a:xfrm>
            <a:off x="730007" y="1289905"/>
            <a:ext cx="4354588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74559" y="322408"/>
            <a:ext cx="11578166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>
                <a:solidFill>
                  <a:schemeClr val="accent2"/>
                </a:solidFill>
              </a:rPr>
              <a:t>Inter-cropping - pollination </a:t>
            </a:r>
          </a:p>
        </p:txBody>
      </p:sp>
      <p:sp>
        <p:nvSpPr>
          <p:cNvPr id="2" name="Rectangle 1"/>
          <p:cNvSpPr/>
          <p:nvPr/>
        </p:nvSpPr>
        <p:spPr>
          <a:xfrm>
            <a:off x="340335" y="5889261"/>
            <a:ext cx="9424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Pereira et al. 2015. The management of bee communities by intercropping with flowering basil enhances pollination and yield of bell pepper . 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Insect Conservation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438" r="19906"/>
          <a:stretch/>
        </p:blipFill>
        <p:spPr>
          <a:xfrm>
            <a:off x="5474267" y="1289905"/>
            <a:ext cx="1998382" cy="2597896"/>
          </a:xfrm>
          <a:prstGeom prst="rect">
            <a:avLst/>
          </a:prstGeom>
        </p:spPr>
      </p:pic>
      <p:pic>
        <p:nvPicPr>
          <p:cNvPr id="1030" name="Picture 6" descr="Image result for flowering wild bas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58" y="1292689"/>
            <a:ext cx="3456435" cy="259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07475" y="4254685"/>
            <a:ext cx="15943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Single crop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1812" y="4175923"/>
            <a:ext cx="15943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Intercropped 1 and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1684" y="4229806"/>
            <a:ext cx="551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Inclusion of flowering basil increase fruit size in bell pepper</a:t>
            </a:r>
            <a:endParaRPr lang="en-GB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3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9792"/>
    </mc:Choice>
    <mc:Fallback xmlns="">
      <p:transition spd="slow" advClick="0" advTm="9979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9513" y="318846"/>
            <a:ext cx="11578166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>
                <a:solidFill>
                  <a:schemeClr val="accent2"/>
                </a:solidFill>
              </a:rPr>
              <a:t>Inter-cropping – legumes</a:t>
            </a:r>
          </a:p>
        </p:txBody>
      </p:sp>
      <p:pic>
        <p:nvPicPr>
          <p:cNvPr id="2052" name="Picture 4" descr="Image result for fertiliser trees yiel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483" y="541373"/>
            <a:ext cx="3837672" cy="50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1938" y="951526"/>
            <a:ext cx="9812866" cy="4844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000" dirty="0"/>
          </a:p>
          <a:p>
            <a:r>
              <a:rPr lang="en-GB" sz="2400" dirty="0">
                <a:solidFill>
                  <a:schemeClr val="tx2"/>
                </a:solidFill>
              </a:rPr>
              <a:t>Legume root nodules fix atmospheric nitrogen</a:t>
            </a:r>
            <a:endParaRPr lang="en-US" sz="2400" dirty="0"/>
          </a:p>
          <a:p>
            <a:r>
              <a:rPr lang="en-US" sz="2400" dirty="0"/>
              <a:t>Enhance soil fertility, boosting crop yields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054" name="Picture 6" descr="https://static-content.springer.com/image/art%3A10.1007%2Fs10705-013-9591-8/MediaObjects/10705_2013_9591_Fig4_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0" y="2632333"/>
            <a:ext cx="4815010" cy="319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08767" y="218830"/>
            <a:ext cx="1794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Fertiliser trees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40335" y="6187362"/>
            <a:ext cx="9374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Amossé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et al 2014. Contribution of relay intercropping with legume cover crops on nitrogen dynamics in organic grain systems. 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Nutrient cycling in </a:t>
            </a:r>
            <a:r>
              <a:rPr lang="en-GB" i="1" dirty="0" err="1">
                <a:solidFill>
                  <a:srgbClr val="222222"/>
                </a:solidFill>
                <a:latin typeface="Arial" panose="020B0604020202020204" pitchFamily="34" charset="0"/>
              </a:rPr>
              <a:t>agroecosystems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08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7222"/>
    </mc:Choice>
    <mc:Fallback xmlns="">
      <p:transition spd="slow" advClick="0" advTm="672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The global extent of agriculture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984" y="1694991"/>
            <a:ext cx="8856984" cy="2742785"/>
          </a:xfrm>
        </p:spPr>
        <p:txBody>
          <a:bodyPr>
            <a:noAutofit/>
          </a:bodyPr>
          <a:lstStyle/>
          <a:p>
            <a:r>
              <a:rPr lang="en-US" sz="2800" dirty="0"/>
              <a:t>11% of the earth’s land is currently used for agriculture 13.4 billion ha (FAO, 2020)</a:t>
            </a:r>
          </a:p>
          <a:p>
            <a:r>
              <a:rPr lang="en-US" sz="2800" dirty="0"/>
              <a:t>But  this represents half of the earth’s habitable and productive land.</a:t>
            </a:r>
          </a:p>
          <a:p>
            <a:r>
              <a:rPr lang="en-US" sz="2800" dirty="0"/>
              <a:t>Levels differ dramatically between countries – 70% of UK land is farmed.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671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6391"/>
    </mc:Choice>
    <mc:Fallback xmlns="">
      <p:transition spd="slow" advClick="0" advTm="7639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6" y="115332"/>
            <a:ext cx="10761302" cy="132080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accent2"/>
                </a:solidFill>
              </a:rPr>
              <a:t>The future? Agro-ecological intensification</a:t>
            </a:r>
          </a:p>
        </p:txBody>
      </p:sp>
      <p:pic>
        <p:nvPicPr>
          <p:cNvPr id="6146" name="Picture 2" descr="Image result for agrofore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47" y="4381135"/>
            <a:ext cx="3302487" cy="247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81122" y="1180910"/>
            <a:ext cx="9812866" cy="4844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000" dirty="0"/>
          </a:p>
          <a:p>
            <a:r>
              <a:rPr lang="en-US" sz="2400" dirty="0"/>
              <a:t>Reconciles land sparing/sharing debate by intensifying yields sustainably</a:t>
            </a:r>
          </a:p>
          <a:p>
            <a:r>
              <a:rPr lang="en-US" sz="2400" dirty="0">
                <a:solidFill>
                  <a:schemeClr val="tx2"/>
                </a:solidFill>
              </a:rPr>
              <a:t>Increasing productivity by promoting and regenerating </a:t>
            </a:r>
            <a:r>
              <a:rPr lang="en-US" sz="2400" b="1" dirty="0">
                <a:solidFill>
                  <a:schemeClr val="tx2"/>
                </a:solidFill>
              </a:rPr>
              <a:t>favorable biological interactions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Using farming methods that rely on knowledge and labor, as opposed to external inputs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33" y="4840342"/>
            <a:ext cx="4267785" cy="19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1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44789"/>
    </mc:Choice>
    <mc:Fallback xmlns="">
      <p:transition spd="slow" advClick="0" advTm="1447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86" y="2129330"/>
            <a:ext cx="7572375" cy="413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The global extent of agriculture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750" y="1633795"/>
            <a:ext cx="5689954" cy="593210"/>
          </a:xfrm>
        </p:spPr>
        <p:txBody>
          <a:bodyPr>
            <a:noAutofit/>
          </a:bodyPr>
          <a:lstStyle/>
          <a:p>
            <a:r>
              <a:rPr lang="en-US" sz="2800" dirty="0"/>
              <a:t>Rapid expansion since the 1900s</a:t>
            </a:r>
          </a:p>
          <a:p>
            <a:r>
              <a:rPr lang="en-US" sz="2800" dirty="0"/>
              <a:t>Primary cause of habitat loss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75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6099"/>
    </mc:Choice>
    <mc:Fallback xmlns="">
      <p:transition spd="slow" advClick="0" advTm="560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8566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Which species are associated with agricultural systems?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3861048"/>
            <a:ext cx="3097638" cy="2304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176" b="10000"/>
          <a:stretch/>
        </p:blipFill>
        <p:spPr>
          <a:xfrm>
            <a:off x="7392144" y="3392995"/>
            <a:ext cx="2160240" cy="1620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8081"/>
          <a:stretch/>
        </p:blipFill>
        <p:spPr>
          <a:xfrm>
            <a:off x="6384033" y="476672"/>
            <a:ext cx="1199233" cy="720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431" y="5361756"/>
            <a:ext cx="1004435" cy="8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900"/>
    </mc:Choice>
    <mc:Fallback xmlns="">
      <p:transition spd="slow" advClick="0" advTm="409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22" y="3304538"/>
            <a:ext cx="2992303" cy="1994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1" y="404665"/>
            <a:ext cx="2070901" cy="2070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6" y="4681800"/>
            <a:ext cx="3310508" cy="1628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929" y="1400293"/>
            <a:ext cx="719390" cy="5791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54640" b="48210"/>
          <a:stretch/>
        </p:blipFill>
        <p:spPr>
          <a:xfrm>
            <a:off x="5110974" y="2226840"/>
            <a:ext cx="979750" cy="7121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268" y="3402331"/>
            <a:ext cx="1024451" cy="11191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513" y="2584919"/>
            <a:ext cx="2415513" cy="16021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1" y="161710"/>
            <a:ext cx="2592288" cy="1670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6611" y="1651851"/>
            <a:ext cx="2866107" cy="15106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8624" y="3961883"/>
            <a:ext cx="1175862" cy="8422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1737" y="5441478"/>
            <a:ext cx="1364819" cy="1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959"/>
    </mc:Choice>
    <mc:Fallback xmlns="">
      <p:transition spd="slow" advClick="0" advTm="6295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41" y="636716"/>
            <a:ext cx="2689287" cy="1512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083" y="636716"/>
            <a:ext cx="2554407" cy="1561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45" y="582701"/>
            <a:ext cx="2345422" cy="1561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480" y="4293097"/>
            <a:ext cx="2644262" cy="1486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800" y="4293097"/>
            <a:ext cx="2229287" cy="148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1145" y="4288294"/>
            <a:ext cx="2682467" cy="1676542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209800" y="2498616"/>
            <a:ext cx="7772400" cy="1362075"/>
          </a:xfrm>
        </p:spPr>
        <p:txBody>
          <a:bodyPr/>
          <a:lstStyle/>
          <a:p>
            <a:r>
              <a:rPr lang="en-GB" sz="3200" dirty="0">
                <a:solidFill>
                  <a:schemeClr val="tx1"/>
                </a:solidFill>
              </a:rPr>
              <a:t>Not forgetting the diversity of the farmed animal and plant species</a:t>
            </a:r>
          </a:p>
        </p:txBody>
      </p:sp>
    </p:spTree>
    <p:extLst>
      <p:ext uri="{BB962C8B-B14F-4D97-AF65-F5344CB8AC3E}">
        <p14:creationId xmlns:p14="http://schemas.microsoft.com/office/powerpoint/2010/main" val="251948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154"/>
    </mc:Choice>
    <mc:Fallback xmlns="">
      <p:transition spd="slow" advClick="0" advTm="6115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457" y="661227"/>
            <a:ext cx="6581085" cy="140668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Why is biodiversity important for farming?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43" y="2139044"/>
            <a:ext cx="5598086" cy="45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500"/>
    </mc:Choice>
    <mc:Fallback xmlns="">
      <p:transition spd="slow" advClick="0" advTm="44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35" y="61797"/>
            <a:ext cx="8596668" cy="1320800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Ecosystem services to agriculture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248" y="949440"/>
            <a:ext cx="10681504" cy="4525963"/>
          </a:xfrm>
        </p:spPr>
        <p:txBody>
          <a:bodyPr>
            <a:normAutofit/>
          </a:bodyPr>
          <a:lstStyle/>
          <a:p>
            <a:endParaRPr lang="en-GB" sz="1100" dirty="0"/>
          </a:p>
          <a:p>
            <a:r>
              <a:rPr lang="en-GB" sz="2800" dirty="0"/>
              <a:t>Climate and water regulation</a:t>
            </a:r>
          </a:p>
          <a:p>
            <a:r>
              <a:rPr lang="en-GB" sz="2800" dirty="0"/>
              <a:t>Soil regulation </a:t>
            </a:r>
          </a:p>
          <a:p>
            <a:pPr marL="0" indent="0">
              <a:buNone/>
            </a:pPr>
            <a:r>
              <a:rPr lang="en-GB" sz="2000" dirty="0">
                <a:cs typeface="Arial" panose="020B0604020202020204" pitchFamily="34" charset="0"/>
              </a:rPr>
              <a:t>Soil fauna needed to break down dead matter and fertilise soil</a:t>
            </a:r>
            <a:endParaRPr lang="en-GB" sz="1050" dirty="0">
              <a:cs typeface="Arial" panose="020B0604020202020204" pitchFamily="34" charset="0"/>
            </a:endParaRPr>
          </a:p>
          <a:p>
            <a:r>
              <a:rPr lang="en-GB" sz="2800" dirty="0"/>
              <a:t>Pollination</a:t>
            </a:r>
          </a:p>
          <a:p>
            <a:pPr marL="0" indent="0">
              <a:buNone/>
            </a:pPr>
            <a:r>
              <a:rPr lang="en-GB" sz="2000" dirty="0"/>
              <a:t>Wild insects needed to maximise crop yields</a:t>
            </a:r>
            <a:endParaRPr lang="en-GB" dirty="0"/>
          </a:p>
          <a:p>
            <a:r>
              <a:rPr lang="en-GB" sz="2800" dirty="0"/>
              <a:t>Pest control</a:t>
            </a:r>
          </a:p>
          <a:p>
            <a:pPr marL="0" indent="0">
              <a:buNone/>
            </a:pPr>
            <a:r>
              <a:rPr lang="en-GB" sz="2000" dirty="0"/>
              <a:t>Natural enemies (spiders, beetles, birds) can reduce pest outbreaks</a:t>
            </a:r>
            <a:endParaRPr lang="en-GB" dirty="0"/>
          </a:p>
        </p:txBody>
      </p:sp>
      <p:pic>
        <p:nvPicPr>
          <p:cNvPr id="4" name="Picture 2" descr="http://www.fieldsync.net/files/2113/6460/9808/banner_agricul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4046"/>
            <a:ext cx="12192000" cy="255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t1.gstatic.com/images?q=tbn:ANd9GcQpswrHsHQCFrSOXvTnpnsDnf0yR-kz-p9RsDHg9JqIgubKWY0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51" y="0"/>
            <a:ext cx="2232248" cy="14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le:Bee pollenating a ro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52" y="1538235"/>
            <a:ext cx="2232248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i.telegraph.co.uk/multimedia/archive/01722/linked-tails_1722164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52" y="3265196"/>
            <a:ext cx="2232248" cy="173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2441"/>
    </mc:Choice>
    <mc:Fallback xmlns="">
      <p:transition spd="slow" advClick="0" advTm="2024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8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1203</Words>
  <Application>Microsoft Macintosh PowerPoint</Application>
  <PresentationFormat>Widescreen</PresentationFormat>
  <Paragraphs>204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Helvetica Neue</vt:lpstr>
      <vt:lpstr>Tahoma</vt:lpstr>
      <vt:lpstr>Times New Roman</vt:lpstr>
      <vt:lpstr>Wingdings 3</vt:lpstr>
      <vt:lpstr>Office Theme</vt:lpstr>
      <vt:lpstr>Office Theme</vt:lpstr>
      <vt:lpstr>Agriculture and biodiversity </vt:lpstr>
      <vt:lpstr>Why is agriculture important?</vt:lpstr>
      <vt:lpstr>The global extent of agriculture </vt:lpstr>
      <vt:lpstr>The global extent of agriculture </vt:lpstr>
      <vt:lpstr>Which species are associated with agricultural systems?</vt:lpstr>
      <vt:lpstr>PowerPoint Presentation</vt:lpstr>
      <vt:lpstr>Not forgetting the diversity of the farmed animal and plant species</vt:lpstr>
      <vt:lpstr>Why is biodiversity important for farming?</vt:lpstr>
      <vt:lpstr>Ecosystem services to agriculture</vt:lpstr>
      <vt:lpstr>Agricultural intensification</vt:lpstr>
      <vt:lpstr>Biodiversity in organic versus conventional farming systems </vt:lpstr>
      <vt:lpstr>Can we put an economic value on these services?</vt:lpstr>
      <vt:lpstr>Honeybee lorries in California</vt:lpstr>
      <vt:lpstr>Hand-pollinated pear orchards in China</vt:lpstr>
      <vt:lpstr>PowerPoint Presentation</vt:lpstr>
      <vt:lpstr>PowerPoint Presentation</vt:lpstr>
      <vt:lpstr>Agricultural intensification leads to pollinator declines</vt:lpstr>
      <vt:lpstr>PowerPoint Presentation</vt:lpstr>
      <vt:lpstr>How can we reconcile the need for increased food production with biodiversity conservation?</vt:lpstr>
      <vt:lpstr>PowerPoint Presentation</vt:lpstr>
      <vt:lpstr>PowerPoint Presentation</vt:lpstr>
      <vt:lpstr>PowerPoint Presentation</vt:lpstr>
      <vt:lpstr>PowerPoint Presentation</vt:lpstr>
      <vt:lpstr>Do we need more food?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future? Agro-ecological intensification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and biodiversity</dc:title>
  <dc:creator>Norfolk, Olivia</dc:creator>
  <cp:lastModifiedBy>Flowers, Julian (Student)</cp:lastModifiedBy>
  <cp:revision>15</cp:revision>
  <dcterms:created xsi:type="dcterms:W3CDTF">2021-01-08T14:19:36Z</dcterms:created>
  <dcterms:modified xsi:type="dcterms:W3CDTF">2022-03-03T11:09:24Z</dcterms:modified>
</cp:coreProperties>
</file>